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63" r:id="rId5"/>
    <p:sldId id="260" r:id="rId6"/>
    <p:sldId id="261" r:id="rId7"/>
    <p:sldId id="262"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6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jpe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11/9/2019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11/9/2019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lifewire.com/what-is-random-access-memory-ram-2618159" TargetMode="External"/><Relationship Id="rId2" Type="http://schemas.openxmlformats.org/officeDocument/2006/relationships/hyperlink" Target="https://searchstorage.techtarget.com/definition/RAM-random-access-memory" TargetMode="External"/><Relationship Id="rId1" Type="http://schemas.openxmlformats.org/officeDocument/2006/relationships/slideLayout" Target="../slideLayouts/slideLayout2.xml"/><Relationship Id="rId6" Type="http://schemas.openxmlformats.org/officeDocument/2006/relationships/hyperlink" Target="https://computer.howstuffworks.com/ram.htm" TargetMode="External"/><Relationship Id="rId5" Type="http://schemas.openxmlformats.org/officeDocument/2006/relationships/hyperlink" Target="https://www.webopedia.com/TERM/R/RAM.html" TargetMode="External"/><Relationship Id="rId4" Type="http://schemas.openxmlformats.org/officeDocument/2006/relationships/hyperlink" Target="https://en.wikipedia.org/wiki/Random-access_memor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1122363"/>
            <a:ext cx="9061542" cy="2387600"/>
          </a:xfrm>
        </p:spPr>
        <p:txBody>
          <a:bodyPr/>
          <a:lstStyle/>
          <a:p>
            <a:endParaRPr lang="en-US" dirty="0"/>
          </a:p>
        </p:txBody>
      </p:sp>
      <p:sp>
        <p:nvSpPr>
          <p:cNvPr id="3" name="Subtitle 2"/>
          <p:cNvSpPr>
            <a:spLocks noGrp="1"/>
          </p:cNvSpPr>
          <p:nvPr>
            <p:ph type="subTitle" idx="1"/>
          </p:nvPr>
        </p:nvSpPr>
        <p:spPr/>
        <p:txBody>
          <a:bodyPr/>
          <a:lstStyle/>
          <a:p>
            <a:endParaRPr lang="en-US" dirty="0"/>
          </a:p>
        </p:txBody>
      </p:sp>
      <p:sp>
        <p:nvSpPr>
          <p:cNvPr id="4" name="Rectangle 3"/>
          <p:cNvSpPr/>
          <p:nvPr/>
        </p:nvSpPr>
        <p:spPr>
          <a:xfrm>
            <a:off x="4160822" y="3244334"/>
            <a:ext cx="184731" cy="369332"/>
          </a:xfrm>
          <a:prstGeom prst="rect">
            <a:avLst/>
          </a:prstGeom>
        </p:spPr>
        <p:txBody>
          <a:bodyPr wrap="none">
            <a:spAutoFit/>
          </a:bodyPr>
          <a:lstStyle/>
          <a:p>
            <a:endParaRPr lang="en-US" dirty="0"/>
          </a:p>
        </p:txBody>
      </p:sp>
      <p:pic>
        <p:nvPicPr>
          <p:cNvPr id="5" name="Picture 4"/>
          <p:cNvPicPr>
            <a:picLocks noChangeAspect="1"/>
          </p:cNvPicPr>
          <p:nvPr/>
        </p:nvPicPr>
        <p:blipFill>
          <a:blip r:embed="rId2"/>
          <a:stretch>
            <a:fillRect/>
          </a:stretch>
        </p:blipFill>
        <p:spPr>
          <a:xfrm>
            <a:off x="-1057" y="-3346"/>
            <a:ext cx="12193057" cy="6864691"/>
          </a:xfrm>
          <a:prstGeom prst="rect">
            <a:avLst/>
          </a:prstGeom>
        </p:spPr>
      </p:pic>
      <p:sp>
        <p:nvSpPr>
          <p:cNvPr id="6" name="TextBox 5"/>
          <p:cNvSpPr txBox="1"/>
          <p:nvPr/>
        </p:nvSpPr>
        <p:spPr>
          <a:xfrm>
            <a:off x="365760" y="2246811"/>
            <a:ext cx="11616331" cy="1200329"/>
          </a:xfrm>
          <a:prstGeom prst="rect">
            <a:avLst/>
          </a:prstGeom>
          <a:noFill/>
        </p:spPr>
        <p:txBody>
          <a:bodyPr wrap="square" rtlCol="0">
            <a:spAutoFit/>
          </a:bodyPr>
          <a:lstStyle/>
          <a:p>
            <a:r>
              <a:rPr lang="en-US" sz="7200" dirty="0">
                <a:solidFill>
                  <a:srgbClr val="FFFF00"/>
                </a:solidFill>
              </a:rPr>
              <a:t>RAM</a:t>
            </a:r>
            <a:r>
              <a:rPr lang="lt-LT" sz="7200" dirty="0">
                <a:solidFill>
                  <a:srgbClr val="FFFF00"/>
                </a:solidFill>
              </a:rPr>
              <a:t> (</a:t>
            </a:r>
            <a:r>
              <a:rPr lang="en-US" sz="7200" dirty="0">
                <a:solidFill>
                  <a:srgbClr val="FFFF00"/>
                </a:solidFill>
              </a:rPr>
              <a:t>Random-access memory</a:t>
            </a:r>
            <a:r>
              <a:rPr lang="lt-LT" sz="7200" dirty="0">
                <a:solidFill>
                  <a:srgbClr val="FFFF00"/>
                </a:solidFill>
              </a:rPr>
              <a:t>)</a:t>
            </a:r>
            <a:endParaRPr lang="en-US" sz="7200" dirty="0">
              <a:solidFill>
                <a:srgbClr val="FFFF00"/>
              </a:solidFill>
            </a:endParaRPr>
          </a:p>
        </p:txBody>
      </p:sp>
      <p:sp>
        <p:nvSpPr>
          <p:cNvPr id="7" name="TextBox 6"/>
          <p:cNvSpPr txBox="1"/>
          <p:nvPr/>
        </p:nvSpPr>
        <p:spPr>
          <a:xfrm>
            <a:off x="1001486" y="3352800"/>
            <a:ext cx="9509760" cy="400110"/>
          </a:xfrm>
          <a:prstGeom prst="rect">
            <a:avLst/>
          </a:prstGeom>
          <a:noFill/>
        </p:spPr>
        <p:txBody>
          <a:bodyPr wrap="square" rtlCol="0">
            <a:spAutoFit/>
          </a:bodyPr>
          <a:lstStyle/>
          <a:p>
            <a:endParaRPr lang="en-US" sz="2000" dirty="0"/>
          </a:p>
        </p:txBody>
      </p:sp>
    </p:spTree>
    <p:extLst>
      <p:ext uri="{BB962C8B-B14F-4D97-AF65-F5344CB8AC3E}">
        <p14:creationId xmlns:p14="http://schemas.microsoft.com/office/powerpoint/2010/main" val="3402916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95794"/>
            <a:ext cx="9988142" cy="1236617"/>
          </a:xfrm>
        </p:spPr>
        <p:txBody>
          <a:bodyPr>
            <a:normAutofit/>
          </a:bodyPr>
          <a:lstStyle/>
          <a:p>
            <a:pPr algn="ctr"/>
            <a:r>
              <a:rPr lang="en-US" sz="4400" b="1" dirty="0">
                <a:solidFill>
                  <a:srgbClr val="FFFF00"/>
                </a:solidFill>
              </a:rPr>
              <a:t>What Is Random Access Memory</a:t>
            </a:r>
            <a:r>
              <a:rPr lang="lt-LT" sz="4400" b="1" dirty="0" smtClean="0">
                <a:solidFill>
                  <a:srgbClr val="FFFF00"/>
                </a:solidFill>
              </a:rPr>
              <a:t>?</a:t>
            </a:r>
            <a:endParaRPr lang="en-US" sz="4400" dirty="0">
              <a:solidFill>
                <a:srgbClr val="FFFF00"/>
              </a:solidFill>
            </a:endParaRPr>
          </a:p>
        </p:txBody>
      </p:sp>
      <p:sp>
        <p:nvSpPr>
          <p:cNvPr id="7" name="Content Placeholder 6"/>
          <p:cNvSpPr>
            <a:spLocks noGrp="1"/>
          </p:cNvSpPr>
          <p:nvPr>
            <p:ph idx="1"/>
          </p:nvPr>
        </p:nvSpPr>
        <p:spPr>
          <a:xfrm>
            <a:off x="1384663" y="1184366"/>
            <a:ext cx="9662748" cy="4606835"/>
          </a:xfrm>
        </p:spPr>
        <p:txBody>
          <a:bodyPr>
            <a:normAutofit/>
          </a:bodyPr>
          <a:lstStyle/>
          <a:p>
            <a:pPr marL="0" indent="0">
              <a:buNone/>
            </a:pPr>
            <a:r>
              <a:rPr lang="en-US" dirty="0" smtClean="0"/>
              <a:t>Random </a:t>
            </a:r>
            <a:r>
              <a:rPr lang="en-US" dirty="0"/>
              <a:t>Access Memory, </a:t>
            </a:r>
            <a:r>
              <a:rPr lang="en-US" dirty="0" smtClean="0"/>
              <a:t>is </a:t>
            </a:r>
            <a:r>
              <a:rPr lang="en-US" dirty="0"/>
              <a:t>the physical </a:t>
            </a:r>
            <a:r>
              <a:rPr lang="en-US" dirty="0" smtClean="0"/>
              <a:t>hardware</a:t>
            </a:r>
            <a:r>
              <a:rPr lang="lt-LT" dirty="0" smtClean="0"/>
              <a:t> </a:t>
            </a:r>
            <a:r>
              <a:rPr lang="en-US" dirty="0" smtClean="0"/>
              <a:t>in</a:t>
            </a:r>
            <a:r>
              <a:rPr lang="lt-LT" dirty="0" smtClean="0"/>
              <a:t>s</a:t>
            </a:r>
            <a:r>
              <a:rPr lang="en-US" dirty="0" smtClean="0"/>
              <a:t>ide </a:t>
            </a:r>
            <a:r>
              <a:rPr lang="en-US" dirty="0"/>
              <a:t>a computer that temporarily stores data, serving as the computer's "working" memory</a:t>
            </a:r>
            <a:r>
              <a:rPr lang="en-US" dirty="0" smtClean="0"/>
              <a:t>.</a:t>
            </a:r>
            <a:r>
              <a:rPr lang="lt-LT" dirty="0" smtClean="0"/>
              <a:t> </a:t>
            </a:r>
            <a:r>
              <a:rPr lang="en-US" dirty="0"/>
              <a:t>Random Access Memory is volatile. That means data is retained in RAM as long as the computer is on, but it is lost when the computer is turned off. When the computer is rebooted, the OS and other files are reloaded into RAM, usually from an HDD or SSD</a:t>
            </a:r>
            <a:r>
              <a:rPr lang="en-US" dirty="0" smtClean="0"/>
              <a:t>.</a:t>
            </a:r>
            <a:r>
              <a:rPr lang="lt-LT" dirty="0" smtClean="0"/>
              <a:t> </a:t>
            </a:r>
            <a:r>
              <a:rPr lang="en-US" dirty="0" smtClean="0"/>
              <a:t>RAM </a:t>
            </a:r>
            <a:r>
              <a:rPr lang="en-US" dirty="0"/>
              <a:t>is found in servers, PCs, tablets, smartphones and other devices, such as printers</a:t>
            </a:r>
            <a:r>
              <a:rPr lang="en-US" dirty="0" smtClean="0"/>
              <a:t>.</a:t>
            </a:r>
            <a:endParaRPr lang="en-US" dirty="0"/>
          </a:p>
        </p:txBody>
      </p:sp>
      <p:pic>
        <p:nvPicPr>
          <p:cNvPr id="1028" name="Picture 4" descr="Image result for ram p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2823" y="3868744"/>
            <a:ext cx="5125582" cy="28350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37957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2217" y="618518"/>
            <a:ext cx="11582400" cy="1478570"/>
          </a:xfrm>
        </p:spPr>
        <p:txBody>
          <a:bodyPr>
            <a:normAutofit/>
          </a:bodyPr>
          <a:lstStyle/>
          <a:p>
            <a:pPr algn="ctr"/>
            <a:r>
              <a:rPr lang="en-US" b="1" dirty="0">
                <a:solidFill>
                  <a:srgbClr val="FFFF00"/>
                </a:solidFill>
                <a:latin typeface="Arial" panose="020B0604020202020204" pitchFamily="34" charset="0"/>
              </a:rPr>
              <a:t>What Random Access Memory is used </a:t>
            </a:r>
            <a:r>
              <a:rPr lang="en-US" b="1" dirty="0" smtClean="0">
                <a:solidFill>
                  <a:srgbClr val="FFFF00"/>
                </a:solidFill>
                <a:latin typeface="Arial" panose="020B0604020202020204" pitchFamily="34" charset="0"/>
              </a:rPr>
              <a:t>for?</a:t>
            </a:r>
            <a:endParaRPr lang="en-US" dirty="0">
              <a:solidFill>
                <a:srgbClr val="FFFF00"/>
              </a:solidFill>
            </a:endParaRPr>
          </a:p>
        </p:txBody>
      </p:sp>
      <p:sp>
        <p:nvSpPr>
          <p:cNvPr id="3" name="Content Placeholder 2"/>
          <p:cNvSpPr>
            <a:spLocks noGrp="1"/>
          </p:cNvSpPr>
          <p:nvPr>
            <p:ph idx="1"/>
          </p:nvPr>
        </p:nvSpPr>
        <p:spPr/>
        <p:txBody>
          <a:bodyPr>
            <a:normAutofit fontScale="85000" lnSpcReduction="20000"/>
          </a:bodyPr>
          <a:lstStyle/>
          <a:p>
            <a:pPr marL="0" indent="0">
              <a:buNone/>
            </a:pPr>
            <a:r>
              <a:rPr lang="en-US" dirty="0"/>
              <a:t>Because of its volatility, Random Access Memory can't store permanent data. RAM can be compared to a person's short-term memory, and a hard drive to a person's long-term memory. Short-term memory is focused on immediate work, but it can only keep a limited number of facts in view at any one time. When a person's short-term memory fills up, it can be refreshed with facts stored in the brain's long-term memory.</a:t>
            </a:r>
          </a:p>
          <a:p>
            <a:pPr marL="0" indent="0">
              <a:buNone/>
            </a:pPr>
            <a:r>
              <a:rPr lang="en-US" dirty="0"/>
              <a:t>A computer also works this way. If RAM fills up, the computer's processor must repeatedly go to the hard disk to overlay the old data in RAM with new data. This process slows the computer's operation.</a:t>
            </a:r>
          </a:p>
          <a:p>
            <a:pPr marL="0" indent="0">
              <a:buNone/>
            </a:pPr>
            <a:r>
              <a:rPr lang="en-US" dirty="0"/>
              <a:t/>
            </a:r>
            <a:br>
              <a:rPr lang="en-US" dirty="0"/>
            </a:br>
            <a:endParaRPr lang="en-US" dirty="0"/>
          </a:p>
        </p:txBody>
      </p:sp>
      <p:pic>
        <p:nvPicPr>
          <p:cNvPr id="4" name="Picture 3"/>
          <p:cNvPicPr>
            <a:picLocks noChangeAspect="1"/>
          </p:cNvPicPr>
          <p:nvPr/>
        </p:nvPicPr>
        <p:blipFill>
          <a:blip r:embed="rId2"/>
          <a:stretch>
            <a:fillRect/>
          </a:stretch>
        </p:blipFill>
        <p:spPr>
          <a:xfrm>
            <a:off x="4098271" y="4693864"/>
            <a:ext cx="5691188" cy="1800225"/>
          </a:xfrm>
          <a:prstGeom prst="rect">
            <a:avLst/>
          </a:prstGeom>
        </p:spPr>
      </p:pic>
    </p:spTree>
    <p:extLst>
      <p:ext uri="{BB962C8B-B14F-4D97-AF65-F5344CB8AC3E}">
        <p14:creationId xmlns:p14="http://schemas.microsoft.com/office/powerpoint/2010/main" val="1894589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FF00"/>
                </a:solidFill>
              </a:rPr>
              <a:t>How does RAM work</a:t>
            </a:r>
            <a:r>
              <a:rPr lang="en-US" b="1" dirty="0" smtClean="0">
                <a:solidFill>
                  <a:srgbClr val="FFFF00"/>
                </a:solidFill>
              </a:rPr>
              <a:t>?</a:t>
            </a:r>
            <a:endParaRPr lang="en-US" dirty="0">
              <a:solidFill>
                <a:srgbClr val="FFFF00"/>
              </a:solidFill>
            </a:endParaRPr>
          </a:p>
        </p:txBody>
      </p:sp>
      <p:sp>
        <p:nvSpPr>
          <p:cNvPr id="3" name="Content Placeholder 2"/>
          <p:cNvSpPr>
            <a:spLocks noGrp="1"/>
          </p:cNvSpPr>
          <p:nvPr>
            <p:ph idx="1"/>
          </p:nvPr>
        </p:nvSpPr>
        <p:spPr/>
        <p:txBody>
          <a:bodyPr>
            <a:normAutofit fontScale="70000" lnSpcReduction="20000"/>
          </a:bodyPr>
          <a:lstStyle/>
          <a:p>
            <a:pPr marL="0" indent="0">
              <a:buNone/>
            </a:pPr>
            <a:r>
              <a:rPr lang="en-US" dirty="0" smtClean="0"/>
              <a:t>The </a:t>
            </a:r>
            <a:r>
              <a:rPr lang="en-US" dirty="0"/>
              <a:t>term </a:t>
            </a:r>
            <a:r>
              <a:rPr lang="en-US" i="1" dirty="0"/>
              <a:t>random access</a:t>
            </a:r>
            <a:r>
              <a:rPr lang="en-US" dirty="0"/>
              <a:t> as applied to RAM comes from the fact that any storage location, also known as any memory address, can be accessed directly. Originally, the term </a:t>
            </a:r>
            <a:r>
              <a:rPr lang="en-US" i="1" dirty="0"/>
              <a:t>Random Access Memory</a:t>
            </a:r>
            <a:r>
              <a:rPr lang="en-US" dirty="0"/>
              <a:t> was used to distinguish regular core memory from offline memory.</a:t>
            </a:r>
          </a:p>
          <a:p>
            <a:pPr marL="0" indent="0">
              <a:buNone/>
            </a:pPr>
            <a:r>
              <a:rPr lang="en-US" dirty="0"/>
              <a:t>Offline memory typically referred to magnetic tape from which a specific piece of data could only be accessed by locating the address sequentially, starting at the beginning of the tape. RAM is organized and controlled in a way that enables data to be stored and retrieved directly to and from specific locations.</a:t>
            </a:r>
          </a:p>
          <a:p>
            <a:pPr marL="0" indent="0">
              <a:buNone/>
            </a:pPr>
            <a:r>
              <a:rPr lang="en-US" dirty="0"/>
              <a:t>Other types of storage -- such as the hard drive and CD-ROM -- are also accessed directly or randomly, but the term </a:t>
            </a:r>
            <a:r>
              <a:rPr lang="en-US" i="1" dirty="0"/>
              <a:t>random access</a:t>
            </a:r>
            <a:r>
              <a:rPr lang="en-US" dirty="0"/>
              <a:t> isn't used to describe these other types of storage.</a:t>
            </a:r>
          </a:p>
          <a:p>
            <a:pPr marL="0" indent="0">
              <a:buNone/>
            </a:pPr>
            <a:r>
              <a:rPr lang="en-US" dirty="0"/>
              <a:t>RAM is similar in concept to a set of boxes in which each box can hold a 0 or a 1. Each box has a unique address that is found by counting across the columns and down the rows. A set of RAM boxes is called an array, and each box is known as a cell.</a:t>
            </a:r>
          </a:p>
          <a:p>
            <a:endParaRPr lang="en-US" dirty="0"/>
          </a:p>
        </p:txBody>
      </p:sp>
    </p:spTree>
    <p:extLst>
      <p:ext uri="{BB962C8B-B14F-4D97-AF65-F5344CB8AC3E}">
        <p14:creationId xmlns:p14="http://schemas.microsoft.com/office/powerpoint/2010/main" val="14528080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FF00"/>
                </a:solidFill>
              </a:rPr>
              <a:t>Types of Random Access Memory</a:t>
            </a:r>
            <a:endParaRPr lang="en-US" dirty="0">
              <a:solidFill>
                <a:srgbClr val="FFFF00"/>
              </a:solidFill>
            </a:endParaRPr>
          </a:p>
        </p:txBody>
      </p:sp>
      <p:sp>
        <p:nvSpPr>
          <p:cNvPr id="3" name="Content Placeholder 2"/>
          <p:cNvSpPr>
            <a:spLocks noGrp="1"/>
          </p:cNvSpPr>
          <p:nvPr>
            <p:ph idx="1"/>
          </p:nvPr>
        </p:nvSpPr>
        <p:spPr>
          <a:xfrm>
            <a:off x="1141412" y="1846075"/>
            <a:ext cx="9905999" cy="3541714"/>
          </a:xfrm>
        </p:spPr>
        <p:txBody>
          <a:bodyPr>
            <a:normAutofit/>
          </a:bodyPr>
          <a:lstStyle/>
          <a:p>
            <a:pPr marL="0" lvl="0" indent="0" algn="ctr" eaLnBrk="0" fontAlgn="base" hangingPunct="0">
              <a:lnSpc>
                <a:spcPct val="100000"/>
              </a:lnSpc>
              <a:spcBef>
                <a:spcPct val="0"/>
              </a:spcBef>
              <a:spcAft>
                <a:spcPct val="0"/>
              </a:spcAft>
              <a:buSzTx/>
              <a:buNone/>
            </a:pPr>
            <a:r>
              <a:rPr lang="en-US" altLang="en-US" sz="3200" dirty="0">
                <a:solidFill>
                  <a:srgbClr val="00B0F0"/>
                </a:solidFill>
                <a:latin typeface="Arial" panose="020B0604020202020204" pitchFamily="34" charset="0"/>
                <a:cs typeface="Arial" panose="020B0604020202020204" pitchFamily="34" charset="0"/>
              </a:rPr>
              <a:t>RAM comes in two primary forms:</a:t>
            </a:r>
            <a:endParaRPr lang="en-US" altLang="en-US" sz="1100" dirty="0">
              <a:solidFill>
                <a:srgbClr val="00B0F0"/>
              </a:solidFill>
            </a:endParaRPr>
          </a:p>
          <a:p>
            <a:pPr marL="0" lvl="0" indent="0" algn="ctr" eaLnBrk="0" fontAlgn="base" hangingPunct="0">
              <a:lnSpc>
                <a:spcPct val="100000"/>
              </a:lnSpc>
              <a:spcBef>
                <a:spcPct val="0"/>
              </a:spcBef>
              <a:spcAft>
                <a:spcPct val="0"/>
              </a:spcAft>
              <a:buSzTx/>
              <a:buNone/>
            </a:pPr>
            <a:endParaRPr lang="en-US" altLang="en-US" sz="3200" b="1" dirty="0" smtClean="0">
              <a:solidFill>
                <a:srgbClr val="FF0000"/>
              </a:solidFill>
              <a:latin typeface="Arial" panose="020B0604020202020204" pitchFamily="34" charset="0"/>
              <a:cs typeface="Arial" panose="020B0604020202020204" pitchFamily="34" charset="0"/>
            </a:endParaRPr>
          </a:p>
          <a:p>
            <a:pPr marL="0" lvl="0" indent="0" algn="ctr" eaLnBrk="0" fontAlgn="base" hangingPunct="0">
              <a:lnSpc>
                <a:spcPct val="100000"/>
              </a:lnSpc>
              <a:spcBef>
                <a:spcPct val="0"/>
              </a:spcBef>
              <a:spcAft>
                <a:spcPct val="0"/>
              </a:spcAft>
              <a:buSzTx/>
              <a:buNone/>
            </a:pPr>
            <a:r>
              <a:rPr lang="en-US" altLang="en-US" sz="3200" b="1" dirty="0" smtClean="0">
                <a:solidFill>
                  <a:srgbClr val="FF0000"/>
                </a:solidFill>
                <a:latin typeface="Arial" panose="020B0604020202020204" pitchFamily="34" charset="0"/>
                <a:cs typeface="Arial" panose="020B0604020202020204" pitchFamily="34" charset="0"/>
              </a:rPr>
              <a:t>Dynamic </a:t>
            </a:r>
            <a:r>
              <a:rPr lang="en-US" altLang="en-US" sz="3200" b="1" dirty="0">
                <a:solidFill>
                  <a:srgbClr val="FF0000"/>
                </a:solidFill>
                <a:latin typeface="Arial" panose="020B0604020202020204" pitchFamily="34" charset="0"/>
                <a:cs typeface="Arial" panose="020B0604020202020204" pitchFamily="34" charset="0"/>
              </a:rPr>
              <a:t>Random Access Memory (</a:t>
            </a:r>
            <a:r>
              <a:rPr lang="en-US" altLang="en-US" sz="3200" b="1" dirty="0">
                <a:solidFill>
                  <a:srgbClr val="00B050"/>
                </a:solidFill>
                <a:latin typeface="Arial" panose="020B0604020202020204" pitchFamily="34" charset="0"/>
                <a:cs typeface="Arial" panose="020B0604020202020204" pitchFamily="34" charset="0"/>
              </a:rPr>
              <a:t>DRAM</a:t>
            </a:r>
            <a:r>
              <a:rPr lang="en-US" altLang="en-US" sz="3200" b="1" dirty="0">
                <a:solidFill>
                  <a:srgbClr val="FF0000"/>
                </a:solidFill>
                <a:latin typeface="Arial" panose="020B0604020202020204" pitchFamily="34" charset="0"/>
                <a:cs typeface="Arial" panose="020B0604020202020204" pitchFamily="34" charset="0"/>
              </a:rPr>
              <a:t>)</a:t>
            </a:r>
            <a:r>
              <a:rPr lang="en-US" altLang="en-US" sz="3200" dirty="0">
                <a:solidFill>
                  <a:srgbClr val="FF0000"/>
                </a:solidFill>
                <a:latin typeface="Arial" panose="020B0604020202020204" pitchFamily="34" charset="0"/>
                <a:cs typeface="Arial" panose="020B0604020202020204" pitchFamily="34" charset="0"/>
              </a:rPr>
              <a:t> </a:t>
            </a:r>
            <a:endParaRPr lang="en-US" altLang="en-US" sz="2800" dirty="0">
              <a:latin typeface="Arial" panose="020B0604020202020204" pitchFamily="34" charset="0"/>
              <a:cs typeface="Arial" panose="020B0604020202020204" pitchFamily="34" charset="0"/>
            </a:endParaRPr>
          </a:p>
          <a:p>
            <a:pPr marL="0" lvl="0" indent="0" algn="ctr" eaLnBrk="0" fontAlgn="base" hangingPunct="0">
              <a:lnSpc>
                <a:spcPct val="100000"/>
              </a:lnSpc>
              <a:spcBef>
                <a:spcPct val="0"/>
              </a:spcBef>
              <a:spcAft>
                <a:spcPct val="0"/>
              </a:spcAft>
              <a:buSzTx/>
              <a:buNone/>
            </a:pPr>
            <a:endParaRPr lang="en-US" altLang="en-US" sz="2800" b="1" dirty="0" smtClean="0">
              <a:solidFill>
                <a:srgbClr val="FF0000"/>
              </a:solidFill>
              <a:latin typeface="Arial" panose="020B0604020202020204" pitchFamily="34" charset="0"/>
              <a:cs typeface="Arial" panose="020B0604020202020204" pitchFamily="34" charset="0"/>
            </a:endParaRPr>
          </a:p>
          <a:p>
            <a:pPr marL="0" lvl="0" indent="0" algn="ctr" eaLnBrk="0" fontAlgn="base" hangingPunct="0">
              <a:lnSpc>
                <a:spcPct val="100000"/>
              </a:lnSpc>
              <a:spcBef>
                <a:spcPct val="0"/>
              </a:spcBef>
              <a:spcAft>
                <a:spcPct val="0"/>
              </a:spcAft>
              <a:buSzTx/>
              <a:buNone/>
            </a:pPr>
            <a:r>
              <a:rPr lang="en-US" altLang="en-US" sz="2800" b="1" dirty="0" smtClean="0">
                <a:solidFill>
                  <a:srgbClr val="FF0000"/>
                </a:solidFill>
                <a:latin typeface="Arial" panose="020B0604020202020204" pitchFamily="34" charset="0"/>
                <a:cs typeface="Arial" panose="020B0604020202020204" pitchFamily="34" charset="0"/>
              </a:rPr>
              <a:t>Static Random Access Memory (</a:t>
            </a:r>
            <a:r>
              <a:rPr lang="en-US" altLang="en-US" sz="2800" b="1" dirty="0" smtClean="0">
                <a:solidFill>
                  <a:srgbClr val="00B050"/>
                </a:solidFill>
                <a:latin typeface="Arial" panose="020B0604020202020204" pitchFamily="34" charset="0"/>
                <a:cs typeface="Arial" panose="020B0604020202020204" pitchFamily="34" charset="0"/>
              </a:rPr>
              <a:t>SRAM</a:t>
            </a:r>
            <a:r>
              <a:rPr lang="en-US" altLang="en-US" sz="2800" b="1" dirty="0" smtClean="0">
                <a:solidFill>
                  <a:srgbClr val="FF0000"/>
                </a:solidFill>
                <a:latin typeface="Arial" panose="020B0604020202020204" pitchFamily="34" charset="0"/>
                <a:cs typeface="Arial" panose="020B0604020202020204" pitchFamily="34" charset="0"/>
              </a:rPr>
              <a:t>)</a:t>
            </a:r>
            <a:r>
              <a:rPr lang="en-US" altLang="en-US" sz="2800" dirty="0">
                <a:latin typeface="Arial" panose="020B0604020202020204" pitchFamily="34" charset="0"/>
                <a:cs typeface="Arial" panose="020B0604020202020204" pitchFamily="34" charset="0"/>
              </a:rPr>
              <a:t> </a:t>
            </a:r>
            <a:endParaRPr lang="en-US" sz="5400" dirty="0"/>
          </a:p>
        </p:txBody>
      </p:sp>
      <p:pic>
        <p:nvPicPr>
          <p:cNvPr id="4" name="Picture 3"/>
          <p:cNvPicPr>
            <a:picLocks noChangeAspect="1"/>
          </p:cNvPicPr>
          <p:nvPr/>
        </p:nvPicPr>
        <p:blipFill>
          <a:blip r:embed="rId2"/>
          <a:stretch>
            <a:fillRect/>
          </a:stretch>
        </p:blipFill>
        <p:spPr>
          <a:xfrm>
            <a:off x="4205940" y="4429387"/>
            <a:ext cx="3633696" cy="1916804"/>
          </a:xfrm>
          <a:prstGeom prst="rect">
            <a:avLst/>
          </a:prstGeom>
        </p:spPr>
      </p:pic>
    </p:spTree>
    <p:extLst>
      <p:ext uri="{BB962C8B-B14F-4D97-AF65-F5344CB8AC3E}">
        <p14:creationId xmlns:p14="http://schemas.microsoft.com/office/powerpoint/2010/main" val="3543083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1141413" y="1452282"/>
            <a:ext cx="9905998" cy="4338919"/>
          </a:xfrm>
        </p:spPr>
        <p:txBody>
          <a:bodyPr/>
          <a:lstStyle/>
          <a:p>
            <a:pPr marL="0" indent="0" eaLnBrk="0" fontAlgn="base" hangingPunct="0">
              <a:lnSpc>
                <a:spcPct val="100000"/>
              </a:lnSpc>
              <a:spcBef>
                <a:spcPct val="0"/>
              </a:spcBef>
              <a:spcAft>
                <a:spcPct val="0"/>
              </a:spcAft>
              <a:buSzTx/>
              <a:buNone/>
            </a:pPr>
            <a:r>
              <a:rPr lang="en-US" altLang="en-US" b="1" dirty="0">
                <a:solidFill>
                  <a:srgbClr val="FF0000"/>
                </a:solidFill>
                <a:latin typeface="Arial" panose="020B0604020202020204" pitchFamily="34" charset="0"/>
                <a:cs typeface="Arial" panose="020B0604020202020204" pitchFamily="34" charset="0"/>
              </a:rPr>
              <a:t>Dynamic Random Access Memory (</a:t>
            </a:r>
            <a:r>
              <a:rPr lang="en-US" altLang="en-US" b="1" dirty="0">
                <a:solidFill>
                  <a:srgbClr val="00B050"/>
                </a:solidFill>
                <a:latin typeface="Arial" panose="020B0604020202020204" pitchFamily="34" charset="0"/>
                <a:cs typeface="Arial" panose="020B0604020202020204" pitchFamily="34" charset="0"/>
              </a:rPr>
              <a:t>DRAM</a:t>
            </a:r>
            <a:r>
              <a:rPr lang="en-US" altLang="en-US" b="1" dirty="0">
                <a:solidFill>
                  <a:srgbClr val="FF0000"/>
                </a:solidFill>
                <a:latin typeface="Arial" panose="020B0604020202020204" pitchFamily="34" charset="0"/>
                <a:cs typeface="Arial" panose="020B0604020202020204" pitchFamily="34" charset="0"/>
              </a:rPr>
              <a:t>)</a:t>
            </a:r>
            <a:r>
              <a:rPr lang="en-US" altLang="en-US" dirty="0">
                <a:solidFill>
                  <a:srgbClr val="FF0000"/>
                </a:solidFill>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is a type of random access semiconductor memory that stores each bit of data in a separate tiny capacitor within an integrated circuit. The capacitor can either be charged or discharged; these two states are taken to represent the two values of a bit, conventionally called 0 and 1.</a:t>
            </a:r>
          </a:p>
          <a:p>
            <a:pPr marL="0" lvl="0" indent="0" eaLnBrk="0" fontAlgn="base" hangingPunct="0">
              <a:lnSpc>
                <a:spcPct val="100000"/>
              </a:lnSpc>
              <a:spcBef>
                <a:spcPct val="0"/>
              </a:spcBef>
              <a:spcAft>
                <a:spcPct val="0"/>
              </a:spcAft>
              <a:buSzTx/>
              <a:buNone/>
            </a:pPr>
            <a:r>
              <a:rPr lang="en-US" altLang="en-US" sz="2000" dirty="0" smtClean="0">
                <a:latin typeface="Arial" panose="020B0604020202020204" pitchFamily="34" charset="0"/>
                <a:cs typeface="Arial" panose="020B0604020202020204" pitchFamily="34" charset="0"/>
              </a:rPr>
              <a:t>makes </a:t>
            </a:r>
            <a:r>
              <a:rPr lang="en-US" altLang="en-US" sz="2000" dirty="0">
                <a:latin typeface="Arial" panose="020B0604020202020204" pitchFamily="34" charset="0"/>
                <a:cs typeface="Arial" panose="020B0604020202020204" pitchFamily="34" charset="0"/>
              </a:rPr>
              <a:t>up the typical computing device's RAM and, as was previously noted, it </a:t>
            </a:r>
          </a:p>
          <a:p>
            <a:pPr marL="0" lvl="0" indent="0" eaLnBrk="0" fontAlgn="base" hangingPunct="0">
              <a:lnSpc>
                <a:spcPct val="100000"/>
              </a:lnSpc>
              <a:spcBef>
                <a:spcPct val="0"/>
              </a:spcBef>
              <a:spcAft>
                <a:spcPct val="0"/>
              </a:spcAft>
              <a:buSzTx/>
              <a:buNone/>
            </a:pPr>
            <a:r>
              <a:rPr lang="en-US" altLang="en-US" sz="2000" dirty="0">
                <a:latin typeface="Arial" panose="020B0604020202020204" pitchFamily="34" charset="0"/>
                <a:cs typeface="Arial" panose="020B0604020202020204" pitchFamily="34" charset="0"/>
              </a:rPr>
              <a:t>needs that power to be on to retain stored data</a:t>
            </a:r>
            <a:r>
              <a:rPr lang="en-US" altLang="en-US" sz="2000" dirty="0" smtClean="0">
                <a:latin typeface="Arial" panose="020B0604020202020204" pitchFamily="34" charset="0"/>
                <a:cs typeface="Arial" panose="020B0604020202020204" pitchFamily="34" charset="0"/>
              </a:rPr>
              <a:t>.</a:t>
            </a:r>
            <a:endParaRPr lang="en-US" altLang="en-US" sz="700"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a:stretch>
            <a:fillRect/>
          </a:stretch>
        </p:blipFill>
        <p:spPr>
          <a:xfrm>
            <a:off x="5957327" y="3523129"/>
            <a:ext cx="5284414" cy="3210765"/>
          </a:xfrm>
          <a:prstGeom prst="rect">
            <a:avLst/>
          </a:prstGeom>
        </p:spPr>
      </p:pic>
    </p:spTree>
    <p:extLst>
      <p:ext uri="{BB962C8B-B14F-4D97-AF65-F5344CB8AC3E}">
        <p14:creationId xmlns:p14="http://schemas.microsoft.com/office/powerpoint/2010/main" val="19476539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1141413" y="1425388"/>
            <a:ext cx="9905998" cy="4365813"/>
          </a:xfrm>
        </p:spPr>
        <p:txBody>
          <a:bodyPr>
            <a:normAutofit/>
          </a:bodyPr>
          <a:lstStyle/>
          <a:p>
            <a:pPr marL="0" lvl="0" indent="0" eaLnBrk="0" fontAlgn="base" hangingPunct="0">
              <a:lnSpc>
                <a:spcPct val="100000"/>
              </a:lnSpc>
              <a:spcBef>
                <a:spcPct val="0"/>
              </a:spcBef>
              <a:spcAft>
                <a:spcPct val="0"/>
              </a:spcAft>
              <a:buSzTx/>
              <a:buNone/>
            </a:pPr>
            <a:r>
              <a:rPr lang="en-US" altLang="en-US" b="1" dirty="0">
                <a:solidFill>
                  <a:srgbClr val="FF0000"/>
                </a:solidFill>
                <a:latin typeface="Arial" panose="020B0604020202020204" pitchFamily="34" charset="0"/>
                <a:cs typeface="Arial" panose="020B0604020202020204" pitchFamily="34" charset="0"/>
              </a:rPr>
              <a:t>Static Random Access Memory (</a:t>
            </a:r>
            <a:r>
              <a:rPr lang="en-US" altLang="en-US" b="1" dirty="0">
                <a:solidFill>
                  <a:srgbClr val="00B050"/>
                </a:solidFill>
                <a:latin typeface="Arial" panose="020B0604020202020204" pitchFamily="34" charset="0"/>
                <a:cs typeface="Arial" panose="020B0604020202020204" pitchFamily="34" charset="0"/>
              </a:rPr>
              <a:t>SRAM</a:t>
            </a:r>
            <a:r>
              <a:rPr lang="en-US" altLang="en-US" b="1" dirty="0">
                <a:solidFill>
                  <a:srgbClr val="FF0000"/>
                </a:solidFill>
                <a:latin typeface="Arial" panose="020B0604020202020204" pitchFamily="34" charset="0"/>
                <a:cs typeface="Arial" panose="020B0604020202020204" pitchFamily="34" charset="0"/>
              </a:rPr>
              <a:t>)</a:t>
            </a:r>
            <a:r>
              <a:rPr lang="en-US" altLang="en-US"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is random access </a:t>
            </a:r>
            <a:r>
              <a:rPr lang="en-US" sz="2000" dirty="0" smtClean="0">
                <a:latin typeface="Arial" panose="020B0604020202020204" pitchFamily="34" charset="0"/>
                <a:cs typeface="Arial" panose="020B0604020202020204" pitchFamily="34" charset="0"/>
              </a:rPr>
              <a:t>memory(RAM</a:t>
            </a:r>
            <a:r>
              <a:rPr lang="en-US" sz="2000" dirty="0">
                <a:latin typeface="Arial" panose="020B0604020202020204" pitchFamily="34" charset="0"/>
                <a:cs typeface="Arial" panose="020B0604020202020204" pitchFamily="34" charset="0"/>
              </a:rPr>
              <a:t>) that retains data bits in its memory as long as power is being supplied. Unlike dynamic RAM(DRAM), which stores bits in cells consisting of a capacitor and a transistor, SRAM does not have to be periodically </a:t>
            </a:r>
            <a:r>
              <a:rPr lang="en-US" sz="2000" dirty="0" err="1">
                <a:latin typeface="Arial" panose="020B0604020202020204" pitchFamily="34" charset="0"/>
                <a:cs typeface="Arial" panose="020B0604020202020204" pitchFamily="34" charset="0"/>
              </a:rPr>
              <a:t>refreshed.</a:t>
            </a:r>
            <a:r>
              <a:rPr lang="en-US" altLang="en-US" sz="2000" dirty="0" err="1" smtClean="0">
                <a:latin typeface="Arial" panose="020B0604020202020204" pitchFamily="34" charset="0"/>
                <a:cs typeface="Arial" panose="020B0604020202020204" pitchFamily="34" charset="0"/>
              </a:rPr>
              <a:t>As</a:t>
            </a:r>
            <a:r>
              <a:rPr lang="en-US" altLang="en-US" sz="2000" dirty="0" smtClean="0">
                <a:latin typeface="Arial" panose="020B0604020202020204" pitchFamily="34" charset="0"/>
                <a:cs typeface="Arial" panose="020B0604020202020204" pitchFamily="34" charset="0"/>
              </a:rPr>
              <a:t> </a:t>
            </a:r>
            <a:r>
              <a:rPr lang="en-US" altLang="en-US" sz="2000" dirty="0">
                <a:latin typeface="Arial" panose="020B0604020202020204" pitchFamily="34" charset="0"/>
                <a:cs typeface="Arial" panose="020B0604020202020204" pitchFamily="34" charset="0"/>
              </a:rPr>
              <a:t>a result, SRAM chips are much larger and more expensive than an equivalent amount of DRAM.</a:t>
            </a:r>
          </a:p>
          <a:p>
            <a:pPr marL="0" lvl="0" indent="0" eaLnBrk="0" fontAlgn="base" hangingPunct="0">
              <a:lnSpc>
                <a:spcPct val="100000"/>
              </a:lnSpc>
              <a:spcBef>
                <a:spcPct val="0"/>
              </a:spcBef>
              <a:spcAft>
                <a:spcPct val="0"/>
              </a:spcAft>
              <a:buSzTx/>
              <a:buNone/>
            </a:pPr>
            <a:r>
              <a:rPr lang="en-US" altLang="en-US" sz="2000" dirty="0">
                <a:latin typeface="Arial" panose="020B0604020202020204" pitchFamily="34" charset="0"/>
                <a:cs typeface="Arial" panose="020B0604020202020204" pitchFamily="34" charset="0"/>
              </a:rPr>
              <a:t>However, SRAM is significantly faster and uses less power than DRAM. The price and speed differences mean static RAM is mainly used in small amounts as cache </a:t>
            </a:r>
            <a:r>
              <a:rPr lang="en-US" altLang="en-US" sz="2000" dirty="0" smtClean="0">
                <a:latin typeface="Arial" panose="020B0604020202020204" pitchFamily="34" charset="0"/>
                <a:cs typeface="Arial" panose="020B0604020202020204" pitchFamily="34" charset="0"/>
              </a:rPr>
              <a:t>memory</a:t>
            </a:r>
            <a:r>
              <a:rPr lang="en-US" altLang="en-US" sz="2000" dirty="0">
                <a:latin typeface="Arial" panose="020B0604020202020204" pitchFamily="34" charset="0"/>
                <a:cs typeface="Arial" panose="020B0604020202020204" pitchFamily="34" charset="0"/>
              </a:rPr>
              <a:t> inside a computer's processor.</a:t>
            </a:r>
            <a:endParaRPr lang="en-US" altLang="en-US" sz="2000" dirty="0">
              <a:latin typeface="Arial" panose="020B0604020202020204" pitchFamily="34" charset="0"/>
            </a:endParaRPr>
          </a:p>
          <a:p>
            <a:endParaRPr lang="en-US" dirty="0"/>
          </a:p>
        </p:txBody>
      </p:sp>
      <p:pic>
        <p:nvPicPr>
          <p:cNvPr id="4" name="Picture 3"/>
          <p:cNvPicPr>
            <a:picLocks noChangeAspect="1"/>
          </p:cNvPicPr>
          <p:nvPr/>
        </p:nvPicPr>
        <p:blipFill>
          <a:blip r:embed="rId2"/>
          <a:stretch>
            <a:fillRect/>
          </a:stretch>
        </p:blipFill>
        <p:spPr>
          <a:xfrm>
            <a:off x="5674097" y="3732398"/>
            <a:ext cx="5314521" cy="2865673"/>
          </a:xfrm>
          <a:prstGeom prst="rect">
            <a:avLst/>
          </a:prstGeom>
        </p:spPr>
      </p:pic>
    </p:spTree>
    <p:extLst>
      <p:ext uri="{BB962C8B-B14F-4D97-AF65-F5344CB8AC3E}">
        <p14:creationId xmlns:p14="http://schemas.microsoft.com/office/powerpoint/2010/main" val="1471075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1438834"/>
            <a:ext cx="9905999" cy="658253"/>
          </a:xfrm>
        </p:spPr>
        <p:txBody>
          <a:bodyPr/>
          <a:lstStyle/>
          <a:p>
            <a:r>
              <a:rPr lang="en-US" dirty="0" smtClean="0">
                <a:solidFill>
                  <a:srgbClr val="FFFF00"/>
                </a:solidFill>
              </a:rPr>
              <a:t>RESOURCES:</a:t>
            </a:r>
            <a:endParaRPr lang="en-US" dirty="0">
              <a:solidFill>
                <a:srgbClr val="FFFF00"/>
              </a:solidFill>
            </a:endParaRPr>
          </a:p>
        </p:txBody>
      </p:sp>
      <p:sp>
        <p:nvSpPr>
          <p:cNvPr id="3" name="Content Placeholder 2"/>
          <p:cNvSpPr>
            <a:spLocks noGrp="1"/>
          </p:cNvSpPr>
          <p:nvPr>
            <p:ph idx="1"/>
          </p:nvPr>
        </p:nvSpPr>
        <p:spPr/>
        <p:txBody>
          <a:bodyPr>
            <a:normAutofit fontScale="70000" lnSpcReduction="20000"/>
          </a:bodyPr>
          <a:lstStyle/>
          <a:p>
            <a:pPr>
              <a:buClr>
                <a:srgbClr val="FFFF00"/>
              </a:buClr>
            </a:pPr>
            <a:r>
              <a:rPr lang="en-US" dirty="0">
                <a:hlinkClick r:id="rId2"/>
              </a:rPr>
              <a:t>https://</a:t>
            </a:r>
            <a:r>
              <a:rPr lang="en-US" dirty="0" smtClean="0">
                <a:hlinkClick r:id="rId2"/>
              </a:rPr>
              <a:t>searchstorage.techtarget.com/definition/RAM-random-access-memory</a:t>
            </a:r>
            <a:endParaRPr lang="en-US" dirty="0" smtClean="0"/>
          </a:p>
          <a:p>
            <a:endParaRPr lang="en-US" dirty="0"/>
          </a:p>
          <a:p>
            <a:pPr>
              <a:buClr>
                <a:srgbClr val="FFFF00"/>
              </a:buClr>
            </a:pPr>
            <a:r>
              <a:rPr lang="en-US" dirty="0">
                <a:hlinkClick r:id="rId3"/>
              </a:rPr>
              <a:t>https://</a:t>
            </a:r>
            <a:r>
              <a:rPr lang="en-US" dirty="0" smtClean="0">
                <a:hlinkClick r:id="rId3"/>
              </a:rPr>
              <a:t>www.lifewire.com/what-is-random-access-memory-ram-2618159</a:t>
            </a:r>
            <a:endParaRPr lang="en-US" dirty="0" smtClean="0"/>
          </a:p>
          <a:p>
            <a:pPr>
              <a:buClr>
                <a:srgbClr val="FFFF00"/>
              </a:buClr>
            </a:pPr>
            <a:endParaRPr lang="en-US" dirty="0"/>
          </a:p>
          <a:p>
            <a:pPr>
              <a:buClr>
                <a:srgbClr val="FFFF00"/>
              </a:buClr>
            </a:pPr>
            <a:r>
              <a:rPr lang="en-US" dirty="0">
                <a:hlinkClick r:id="rId4"/>
              </a:rPr>
              <a:t>https://</a:t>
            </a:r>
            <a:r>
              <a:rPr lang="en-US" dirty="0" smtClean="0">
                <a:hlinkClick r:id="rId4"/>
              </a:rPr>
              <a:t>en.wikipedia.org/wiki/Random-access_memory</a:t>
            </a:r>
            <a:endParaRPr lang="en-US" dirty="0" smtClean="0"/>
          </a:p>
          <a:p>
            <a:pPr>
              <a:buClr>
                <a:srgbClr val="FFFF00"/>
              </a:buClr>
            </a:pPr>
            <a:endParaRPr lang="en-US" dirty="0"/>
          </a:p>
          <a:p>
            <a:pPr>
              <a:buClr>
                <a:srgbClr val="FFFF00"/>
              </a:buClr>
            </a:pPr>
            <a:r>
              <a:rPr lang="en-US" dirty="0">
                <a:hlinkClick r:id="rId5"/>
              </a:rPr>
              <a:t>https://</a:t>
            </a:r>
            <a:r>
              <a:rPr lang="en-US" dirty="0" smtClean="0">
                <a:hlinkClick r:id="rId5"/>
              </a:rPr>
              <a:t>www.webopedia.com/TERM/R/RAM.html</a:t>
            </a:r>
            <a:endParaRPr lang="en-US" dirty="0" smtClean="0"/>
          </a:p>
          <a:p>
            <a:pPr>
              <a:buClr>
                <a:srgbClr val="FFFF00"/>
              </a:buClr>
            </a:pPr>
            <a:endParaRPr lang="en-US" dirty="0"/>
          </a:p>
          <a:p>
            <a:pPr>
              <a:buClr>
                <a:srgbClr val="FFFF00"/>
              </a:buClr>
            </a:pPr>
            <a:r>
              <a:rPr lang="en-US" dirty="0">
                <a:hlinkClick r:id="rId6"/>
              </a:rPr>
              <a:t>https://computer.howstuffworks.com/ram.htm</a:t>
            </a:r>
            <a:endParaRPr lang="en-US" dirty="0"/>
          </a:p>
        </p:txBody>
      </p:sp>
    </p:spTree>
    <p:extLst>
      <p:ext uri="{BB962C8B-B14F-4D97-AF65-F5344CB8AC3E}">
        <p14:creationId xmlns:p14="http://schemas.microsoft.com/office/powerpoint/2010/main" val="38544291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emplate>TM04033919[[fn=Circuit]]</Template>
  <TotalTime>4132</TotalTime>
  <Words>202</Words>
  <Application>Microsoft Office PowerPoint</Application>
  <PresentationFormat>Widescreen</PresentationFormat>
  <Paragraphs>33</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Trebuchet MS</vt:lpstr>
      <vt:lpstr>Tw Cen MT</vt:lpstr>
      <vt:lpstr>Circuit</vt:lpstr>
      <vt:lpstr>PowerPoint Presentation</vt:lpstr>
      <vt:lpstr>What Is Random Access Memory?</vt:lpstr>
      <vt:lpstr>What Random Access Memory is used for?</vt:lpstr>
      <vt:lpstr>How does RAM work?</vt:lpstr>
      <vt:lpstr>Types of Random Access Memory</vt:lpstr>
      <vt:lpstr>PowerPoint Presentation</vt:lpstr>
      <vt:lpstr>PowerPoint Presentation</vt:lpstr>
      <vt:lpstr>RESOURCES: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RAM (Random-access memory)</dc:title>
  <dc:creator>Dziugas Peciulevicius</dc:creator>
  <cp:lastModifiedBy>Dziugas Peciulevicius</cp:lastModifiedBy>
  <cp:revision>19</cp:revision>
  <dcterms:created xsi:type="dcterms:W3CDTF">2018-09-19T12:38:57Z</dcterms:created>
  <dcterms:modified xsi:type="dcterms:W3CDTF">2019-11-09T17:11:35Z</dcterms:modified>
</cp:coreProperties>
</file>

<file path=docProps/thumbnail.jpeg>
</file>